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6"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8" d="100"/>
          <a:sy n="88" d="100"/>
        </p:scale>
        <p:origin x="-72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0D3853-66EF-7D4C-A385-296D3D1E879D}" type="datetimeFigureOut">
              <a:rPr lang="en-US" smtClean="0"/>
              <a:pPr/>
              <a:t>10/19/15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88624-0A1E-974A-9E99-DDDC9CDFA1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D3853-66EF-7D4C-A385-296D3D1E879D}" type="datetimeFigureOut">
              <a:rPr lang="en-US" smtClean="0"/>
              <a:pPr/>
              <a:t>10/19/15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88624-0A1E-974A-9E99-DDDC9CDFA1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D3853-66EF-7D4C-A385-296D3D1E879D}" type="datetimeFigureOut">
              <a:rPr lang="en-US" smtClean="0"/>
              <a:pPr/>
              <a:t>10/19/15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88624-0A1E-974A-9E99-DDDC9CDFA1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D3853-66EF-7D4C-A385-296D3D1E879D}" type="datetimeFigureOut">
              <a:rPr lang="en-US" smtClean="0"/>
              <a:pPr/>
              <a:t>10/19/15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88624-0A1E-974A-9E99-DDDC9CDFA1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0D3853-66EF-7D4C-A385-296D3D1E879D}" type="datetimeFigureOut">
              <a:rPr lang="en-US" smtClean="0"/>
              <a:pPr/>
              <a:t>10/19/15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88624-0A1E-974A-9E99-DDDC9CDFA1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0D3853-66EF-7D4C-A385-296D3D1E879D}" type="datetimeFigureOut">
              <a:rPr lang="en-US" smtClean="0"/>
              <a:pPr/>
              <a:t>10/19/15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88624-0A1E-974A-9E99-DDDC9CDFA1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0D3853-66EF-7D4C-A385-296D3D1E879D}" type="datetimeFigureOut">
              <a:rPr lang="en-US" smtClean="0"/>
              <a:pPr/>
              <a:t>10/19/15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88624-0A1E-974A-9E99-DDDC9CDFA1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0D3853-66EF-7D4C-A385-296D3D1E879D}" type="datetimeFigureOut">
              <a:rPr lang="en-US" smtClean="0"/>
              <a:pPr/>
              <a:t>10/19/15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88624-0A1E-974A-9E99-DDDC9CDFA1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D3853-66EF-7D4C-A385-296D3D1E879D}" type="datetimeFigureOut">
              <a:rPr lang="en-US" smtClean="0"/>
              <a:pPr/>
              <a:t>10/19/15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88624-0A1E-974A-9E99-DDDC9CDFA1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D3853-66EF-7D4C-A385-296D3D1E879D}" type="datetimeFigureOut">
              <a:rPr lang="en-US" smtClean="0"/>
              <a:pPr/>
              <a:t>10/19/15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88624-0A1E-974A-9E99-DDDC9CDFA1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D3853-66EF-7D4C-A385-296D3D1E879D}" type="datetimeFigureOut">
              <a:rPr lang="en-US" smtClean="0"/>
              <a:pPr/>
              <a:t>10/19/15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88624-0A1E-974A-9E99-DDDC9CDFA1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D3853-66EF-7D4C-A385-296D3D1E879D}" type="datetimeFigureOut">
              <a:rPr lang="en-US" smtClean="0"/>
              <a:pPr/>
              <a:t>10/19/15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88624-0A1E-974A-9E99-DDDC9CDFA1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r>
              <a:rPr lang="en-US" dirty="0" smtClean="0"/>
              <a:t>Model: </a:t>
            </a:r>
            <a:r>
              <a:rPr lang="en-US" u="sng" dirty="0" smtClean="0"/>
              <a:t>The Giver</a:t>
            </a:r>
            <a:endParaRPr lang="en-US" u="sng" dirty="0"/>
          </a:p>
        </p:txBody>
      </p:sp>
      <p:graphicFrame>
        <p:nvGraphicFramePr>
          <p:cNvPr id="4" name="Content Placeholder 3"/>
          <p:cNvGraphicFramePr>
            <a:graphicFrameLocks noGrp="1"/>
          </p:cNvGraphicFramePr>
          <p:nvPr>
            <p:ph sz="quarter" idx="1"/>
          </p:nvPr>
        </p:nvGraphicFramePr>
        <p:xfrm>
          <a:off x="228600" y="990600"/>
          <a:ext cx="8382000" cy="6840702"/>
        </p:xfrm>
        <a:graphic>
          <a:graphicData uri="http://schemas.openxmlformats.org/drawingml/2006/table">
            <a:tbl>
              <a:tblPr firstRow="1" bandRow="1">
                <a:tableStyleId>{5C22544A-7EE6-4342-B048-85BDC9FD1C3A}</a:tableStyleId>
              </a:tblPr>
              <a:tblGrid>
                <a:gridCol w="2794000"/>
                <a:gridCol w="2794000"/>
                <a:gridCol w="2794000"/>
              </a:tblGrid>
              <a:tr h="1905000">
                <a:tc>
                  <a:txBody>
                    <a:bodyPr/>
                    <a:lstStyle/>
                    <a:p>
                      <a:r>
                        <a:rPr lang="en-US" sz="2400" dirty="0" smtClean="0"/>
                        <a:t>Aspect of</a:t>
                      </a:r>
                      <a:r>
                        <a:rPr lang="en-US" sz="2400" baseline="0" dirty="0" smtClean="0"/>
                        <a:t> Book</a:t>
                      </a:r>
                      <a:endParaRPr lang="en-US" sz="2400" dirty="0"/>
                    </a:p>
                  </a:txBody>
                  <a:tcPr/>
                </a:tc>
                <a:tc>
                  <a:txBody>
                    <a:bodyPr/>
                    <a:lstStyle/>
                    <a:p>
                      <a:r>
                        <a:rPr lang="en-US" sz="2400" dirty="0" smtClean="0"/>
                        <a:t>Presence in Our World</a:t>
                      </a:r>
                      <a:endParaRPr lang="en-US" sz="2400" dirty="0"/>
                    </a:p>
                  </a:txBody>
                  <a:tcPr/>
                </a:tc>
                <a:tc>
                  <a:txBody>
                    <a:bodyPr/>
                    <a:lstStyle/>
                    <a:p>
                      <a:r>
                        <a:rPr lang="en-US" sz="2400" dirty="0" smtClean="0"/>
                        <a:t>Why did the author choose this? What message is</a:t>
                      </a:r>
                      <a:r>
                        <a:rPr lang="en-US" sz="2400" baseline="0" dirty="0" smtClean="0"/>
                        <a:t> it sending?</a:t>
                      </a:r>
                      <a:endParaRPr lang="en-US" sz="2400" dirty="0"/>
                    </a:p>
                  </a:txBody>
                  <a:tcPr/>
                </a:tc>
              </a:tr>
              <a:tr h="820903">
                <a:tc>
                  <a:txBody>
                    <a:bodyPr/>
                    <a:lstStyle/>
                    <a:p>
                      <a:r>
                        <a:rPr lang="en-US" dirty="0" smtClean="0"/>
                        <a:t>Control</a:t>
                      </a:r>
                      <a:endParaRPr lang="en-US" dirty="0"/>
                    </a:p>
                  </a:txBody>
                  <a:tcPr/>
                </a:tc>
                <a:tc>
                  <a:txBody>
                    <a:bodyPr/>
                    <a:lstStyle/>
                    <a:p>
                      <a:r>
                        <a:rPr lang="en-US" dirty="0" smtClean="0"/>
                        <a:t>Laws, rules, limits based on age (when to</a:t>
                      </a:r>
                      <a:r>
                        <a:rPr lang="en-US" baseline="0" dirty="0" smtClean="0"/>
                        <a:t> drive, when to go to school, etc)</a:t>
                      </a:r>
                      <a:endParaRPr lang="en-US" dirty="0"/>
                    </a:p>
                  </a:txBody>
                  <a:tcPr/>
                </a:tc>
                <a:tc>
                  <a:txBody>
                    <a:bodyPr/>
                    <a:lstStyle/>
                    <a:p>
                      <a:r>
                        <a:rPr lang="en-US" dirty="0" smtClean="0"/>
                        <a:t>He chose</a:t>
                      </a:r>
                      <a:r>
                        <a:rPr lang="en-US" baseline="0" dirty="0" smtClean="0"/>
                        <a:t> this to show that in the book, the government wants to control every aspect of life.  We should realize that we need to appreciate the freedom we have, despite the rules/laws we follow.</a:t>
                      </a:r>
                      <a:endParaRPr lang="en-US" dirty="0"/>
                    </a:p>
                  </a:txBody>
                  <a:tcPr/>
                </a:tc>
              </a:tr>
              <a:tr h="820903">
                <a:tc>
                  <a:txBody>
                    <a:bodyPr/>
                    <a:lstStyle/>
                    <a:p>
                      <a:r>
                        <a:rPr lang="en-US" dirty="0" smtClean="0"/>
                        <a:t>Surveillance</a:t>
                      </a:r>
                      <a:endParaRPr lang="en-US" dirty="0"/>
                    </a:p>
                  </a:txBody>
                  <a:tcPr/>
                </a:tc>
                <a:tc>
                  <a:txBody>
                    <a:bodyPr/>
                    <a:lstStyle/>
                    <a:p>
                      <a:r>
                        <a:rPr lang="en-US" dirty="0" smtClean="0"/>
                        <a:t>Security cameras in stores, schools, Google Maps-satellites</a:t>
                      </a:r>
                      <a:endParaRPr lang="en-US" dirty="0"/>
                    </a:p>
                  </a:txBody>
                  <a:tcPr/>
                </a:tc>
                <a:tc>
                  <a:txBody>
                    <a:bodyPr/>
                    <a:lstStyle/>
                    <a:p>
                      <a:endParaRPr lang="en-US" dirty="0"/>
                    </a:p>
                  </a:txBody>
                  <a:tcPr/>
                </a:tc>
              </a:tr>
              <a:tr h="820903">
                <a:tc>
                  <a:txBody>
                    <a:bodyPr/>
                    <a:lstStyle/>
                    <a:p>
                      <a:r>
                        <a:rPr lang="en-US" dirty="0" smtClean="0"/>
                        <a:t>Loss</a:t>
                      </a:r>
                      <a:r>
                        <a:rPr lang="en-US" baseline="0" dirty="0" smtClean="0"/>
                        <a:t> of individuality</a:t>
                      </a:r>
                      <a:endParaRPr lang="en-US" dirty="0"/>
                    </a:p>
                  </a:txBody>
                  <a:tcPr/>
                </a:tc>
                <a:tc>
                  <a:txBody>
                    <a:bodyPr/>
                    <a:lstStyle/>
                    <a:p>
                      <a:endParaRPr lang="en-US" dirty="0"/>
                    </a:p>
                  </a:txBody>
                  <a:tcPr/>
                </a:tc>
                <a:tc>
                  <a:txBody>
                    <a:bodyPr/>
                    <a:lstStyle/>
                    <a:p>
                      <a:endParaRPr lang="en-US" dirty="0"/>
                    </a:p>
                  </a:txBody>
                  <a:tcPr/>
                </a:tc>
              </a:tr>
              <a:tr h="820903">
                <a:tc>
                  <a:txBody>
                    <a:bodyPr/>
                    <a:lstStyle/>
                    <a:p>
                      <a:r>
                        <a:rPr lang="en-US" dirty="0" smtClean="0"/>
                        <a:t>Precision of language</a:t>
                      </a:r>
                      <a:endParaRPr lang="en-US" dirty="0"/>
                    </a:p>
                  </a:txBody>
                  <a:tcPr/>
                </a:tc>
                <a:tc>
                  <a:txBody>
                    <a:bodyPr/>
                    <a:lstStyle/>
                    <a:p>
                      <a:r>
                        <a:rPr lang="en-US" dirty="0" smtClean="0"/>
                        <a:t>Formal</a:t>
                      </a:r>
                      <a:r>
                        <a:rPr lang="en-US" baseline="0" dirty="0" smtClean="0"/>
                        <a:t> way of speaking-use for an adult, teacher, employee.</a:t>
                      </a:r>
                      <a:endParaRPr lang="en-US" dirty="0"/>
                    </a:p>
                  </a:txBody>
                  <a:tcPr/>
                </a:tc>
                <a:tc>
                  <a:txBody>
                    <a:bodyPr/>
                    <a:lstStyle/>
                    <a:p>
                      <a:r>
                        <a:rPr lang="en-US" dirty="0" smtClean="0"/>
                        <a:t>It shows there is no room for mistakes. It gives the illusion of</a:t>
                      </a:r>
                      <a:r>
                        <a:rPr lang="en-US" baseline="0" dirty="0" smtClean="0"/>
                        <a:t> a perfect society.</a:t>
                      </a:r>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Expanding our Notes</a:t>
            </a:r>
            <a:endParaRPr lang="en-US" dirty="0"/>
          </a:p>
        </p:txBody>
      </p:sp>
      <p:sp>
        <p:nvSpPr>
          <p:cNvPr id="5" name="Content Placeholder 4"/>
          <p:cNvSpPr>
            <a:spLocks noGrp="1"/>
          </p:cNvSpPr>
          <p:nvPr>
            <p:ph idx="1"/>
          </p:nvPr>
        </p:nvSpPr>
        <p:spPr/>
        <p:txBody>
          <a:bodyPr/>
          <a:lstStyle/>
          <a:p>
            <a:r>
              <a:rPr lang="en-US" dirty="0" smtClean="0"/>
              <a:t>One aspect of the book that the author highlighted is the idea of _________. This can be seen in the book when _</a:t>
            </a:r>
            <a:r>
              <a:rPr lang="en-US" u="sng" dirty="0" smtClean="0"/>
              <a:t>(example/cite from book)__________.</a:t>
            </a:r>
            <a:r>
              <a:rPr lang="en-US" dirty="0" smtClean="0"/>
              <a:t>  This idea can also be seen in our world.  For example, _____________________. The author may have chosen to include this in the book because ___________________.</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One aspect of the book that the author highlighted is the idea of control. This can be seen in the The Giver when people in the community are assigned jobs by the Elders.  Additionally, there are certain rules the people must live by according to the year they were born.  For example, a child can’t ride a bike until they are Year 9. This idea can also be seen in our world.  For example, we have laws we must follow and if they are broken there are consequences.  Additionally, there are certain laws related to age, such as the age in which someone would get a driver’s license. The author may have chosen to include this in the book because she wants to highlight that even though the society looks “perfect,” the government wants to control every aspect of the community’s lives.  It makes us realize that we should appreciate the freedom we have, despite the rules/laws we have to follow.</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TotalTime>
  <Words>384</Words>
  <Application>Microsoft Macintosh PowerPoint</Application>
  <PresentationFormat>On-screen Show (4:3)</PresentationFormat>
  <Paragraphs>17</Paragraphs>
  <Slides>3</Slides>
  <Notes>0</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Office Theme</vt:lpstr>
      <vt:lpstr>Model: The Giver</vt:lpstr>
      <vt:lpstr>Expanding our Notes</vt:lpstr>
      <vt:lpstr>Example</vt:lpstr>
    </vt:vector>
  </TitlesOfParts>
  <Company>GNPS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The Giver</dc:title>
  <dc:creator>GNPS</dc:creator>
  <cp:lastModifiedBy>GNPS</cp:lastModifiedBy>
  <cp:revision>4</cp:revision>
  <dcterms:created xsi:type="dcterms:W3CDTF">2015-10-19T13:18:29Z</dcterms:created>
  <dcterms:modified xsi:type="dcterms:W3CDTF">2015-10-19T14:37:00Z</dcterms:modified>
</cp:coreProperties>
</file>